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sldIdLst>
    <p:sldId id="258" r:id="rId5"/>
    <p:sldId id="257" r:id="rId6"/>
    <p:sldId id="259" r:id="rId7"/>
    <p:sldId id="260" r:id="rId8"/>
    <p:sldId id="261" r:id="rId9"/>
    <p:sldId id="278" r:id="rId10"/>
    <p:sldId id="268" r:id="rId11"/>
    <p:sldId id="263" r:id="rId12"/>
    <p:sldId id="266" r:id="rId13"/>
    <p:sldId id="267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64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EDF479A-D397-1C74-1010-1B4F211CE17C}" v="4" dt="2024-08-21T14:20:48.15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>
      <p:cViewPr varScale="1">
        <p:scale>
          <a:sx n="122" d="100"/>
          <a:sy n="122" d="100"/>
        </p:scale>
        <p:origin x="114" y="12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2734FA-6A67-F04A-55CB-F3D672E2BC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18735" y="3825017"/>
            <a:ext cx="5078627" cy="1723167"/>
          </a:xfrm>
        </p:spPr>
        <p:txBody>
          <a:bodyPr>
            <a:normAutofit/>
          </a:bodyPr>
          <a:lstStyle>
            <a:lvl1pPr algn="ctr">
              <a:defRPr sz="4000" b="1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WELCOME TO THE</a:t>
            </a:r>
            <a:br>
              <a:rPr lang="en-US" dirty="0"/>
            </a:br>
            <a:r>
              <a:rPr lang="en-US" dirty="0"/>
              <a:t>[City] </a:t>
            </a:r>
            <a:r>
              <a:rPr lang="en-US" dirty="0" err="1"/>
              <a:t>UserCon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62447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A5EE3-3BD7-FB33-78B3-32EC077F16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D20E56-31B7-BF7E-EEFB-C59D4AAB95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EA5FA3-EA5B-4349-0CA7-D53D6AD822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95898F-10F5-ACD0-D577-F816985E915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636253A-682C-0C47-B0D4-D5EEA152DE43}" type="datetimeFigureOut">
              <a:rPr lang="en-US" smtClean="0"/>
              <a:t>9/1/2024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30F76F-FD2B-D3A1-72B8-81097D543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EAB7EF-9E76-8FBE-0248-798C69B26C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3D0CD09-77CB-D748-8D61-085461CC07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9372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F2E197-D930-5E96-5880-27E28A177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5A261A-1A33-EAC4-D0A9-49B856570B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F6D1C4-8885-8A7F-41B2-DE27A4E38E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05142B9-F1AC-FC32-42D4-73A692D310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8D0B9A3-E305-2128-D45F-13D5FE0E774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41DB38F-5856-F97B-7E89-AA95E374C55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636253A-682C-0C47-B0D4-D5EEA152DE43}" type="datetimeFigureOut">
              <a:rPr lang="en-US" smtClean="0"/>
              <a:t>9/1/2024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08504F9-0F46-520A-361B-F10DB86D1D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34B5B4-D5A3-F715-E4CB-620352516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3D0CD09-77CB-D748-8D61-085461CC07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2651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0E1255D-72EB-74A2-0E1B-7A788081971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636253A-682C-0C47-B0D4-D5EEA152DE43}" type="datetimeFigureOut">
              <a:rPr lang="en-US" smtClean="0"/>
              <a:t>9/1/2024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F608613-81C4-F3CD-FAAD-CC74F7509B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3FAC30-8C11-1581-5D30-7E3C3DED23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3D0CD09-77CB-D748-8D61-085461CC07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3330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D934F-FD23-EC5C-64CF-831B0C5FBE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069FD3-48A2-966E-74D6-DFD6741093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5C90B7-FEEE-6AA5-9C90-0FB305851B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7ED8D3-DF03-2C59-779C-15945496561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636253A-682C-0C47-B0D4-D5EEA152DE43}" type="datetimeFigureOut">
              <a:rPr lang="en-US" smtClean="0"/>
              <a:t>9/1/2024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2A6EE6-3537-449F-17F8-3D2CF19941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F16E29-D3E0-E557-A741-ABD647AE3E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3D0CD09-77CB-D748-8D61-085461CC07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831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733F77-8DD0-638E-4570-AD1C5366A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37D73C4-DB08-E9CA-7CF8-F1F71D2187E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BE1061-6CB1-B71A-239C-D15EE14545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F83000-2E24-103C-30BD-DB83B772C57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636253A-682C-0C47-B0D4-D5EEA152DE43}" type="datetimeFigureOut">
              <a:rPr lang="en-US" smtClean="0"/>
              <a:t>9/1/2024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9A7CE4-E82A-1AD5-E00C-BCF7A8DAE6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56D6E9-A824-07D0-11CA-92E7769B7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3D0CD09-77CB-D748-8D61-085461CC07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7022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9F09A0-196A-A982-839A-AC1565F6D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CE4427A-F692-4575-FF12-6824DB6357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652934-2135-AEE4-7161-5D92DF36532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636253A-682C-0C47-B0D4-D5EEA152DE43}" type="datetimeFigureOut">
              <a:rPr lang="en-US" smtClean="0"/>
              <a:t>9/1/2024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1E4AB5-C697-E152-A1D5-4C8CDB928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2349CE-576C-4487-1712-D7E24DAE2E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3D0CD09-77CB-D748-8D61-085461CC07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9416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4E11680-6C5A-B19E-7E56-452DE107EF6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91CFF78-28FF-5C80-0A94-4E9CD493FD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7FFE0B-AF9B-212E-A2A2-0F80378D19C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636253A-682C-0C47-B0D4-D5EEA152DE43}" type="datetimeFigureOut">
              <a:rPr lang="en-US" smtClean="0"/>
              <a:t>9/1/2024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7702A1-63A1-4B4F-430F-A91AB66E96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9C76B9-DD9A-CAD4-3486-68A69A8BB8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3D0CD09-77CB-D748-8D61-085461CC07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9913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2734FA-6A67-F04A-55CB-F3D672E2BC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88692" y="4485503"/>
            <a:ext cx="5078627" cy="1087395"/>
          </a:xfrm>
        </p:spPr>
        <p:txBody>
          <a:bodyPr>
            <a:normAutofit/>
          </a:bodyPr>
          <a:lstStyle>
            <a:lvl1pPr algn="ctr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WELCOME TO THE</a:t>
            </a:r>
            <a:br>
              <a:rPr lang="en-US" dirty="0"/>
            </a:br>
            <a:r>
              <a:rPr lang="en-US" dirty="0"/>
              <a:t>[City] </a:t>
            </a:r>
            <a:r>
              <a:rPr lang="en-US" dirty="0" err="1"/>
              <a:t>UserCon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69210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19DC5-C3F1-5C27-BEE9-D351B20DA4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5966" y="296562"/>
            <a:ext cx="11611233" cy="742048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B0E986D-5EA0-018F-4FF5-F822A7DE6F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5967" y="1158360"/>
            <a:ext cx="10515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107372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19DC5-C3F1-5C27-BEE9-D351B20DA4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5966" y="296562"/>
            <a:ext cx="11611233" cy="742048"/>
          </a:xfrm>
        </p:spPr>
        <p:txBody>
          <a:bodyPr anchor="b">
            <a:normAutofit/>
          </a:bodyPr>
          <a:lstStyle>
            <a:lvl1pPr algn="l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B0E986D-5EA0-018F-4FF5-F822A7DE6F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5967" y="1158360"/>
            <a:ext cx="11611232" cy="478524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671351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19DC5-C3F1-5C27-BEE9-D351B20DA4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802" y="2665970"/>
            <a:ext cx="5161008" cy="1526059"/>
          </a:xfrm>
        </p:spPr>
        <p:txBody>
          <a:bodyPr anchor="b">
            <a:normAutofit/>
          </a:bodyPr>
          <a:lstStyle>
            <a:lvl1pPr algn="l"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B0E986D-5EA0-018F-4FF5-F822A7DE6F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95069" y="1248032"/>
            <a:ext cx="4992129" cy="5226908"/>
          </a:xfr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  <a:lvl2pPr>
              <a:defRPr>
                <a:solidFill>
                  <a:schemeClr val="accent1">
                    <a:lumMod val="50000"/>
                  </a:schemeClr>
                </a:solidFill>
              </a:defRPr>
            </a:lvl2pPr>
            <a:lvl3pPr>
              <a:defRPr>
                <a:solidFill>
                  <a:schemeClr val="accent1">
                    <a:lumMod val="50000"/>
                  </a:schemeClr>
                </a:solidFill>
              </a:defRPr>
            </a:lvl3pPr>
            <a:lvl4pPr>
              <a:defRPr>
                <a:solidFill>
                  <a:schemeClr val="accent1">
                    <a:lumMod val="50000"/>
                  </a:schemeClr>
                </a:solidFill>
              </a:defRPr>
            </a:lvl4pPr>
            <a:lvl5pPr>
              <a:defRPr>
                <a:solidFill>
                  <a:schemeClr val="accent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929932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19DC5-C3F1-5C27-BEE9-D351B20DA4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120" y="1220229"/>
            <a:ext cx="11421760" cy="917489"/>
          </a:xfrm>
        </p:spPr>
        <p:txBody>
          <a:bodyPr anchor="b">
            <a:normAutofit/>
          </a:bodyPr>
          <a:lstStyle>
            <a:lvl1pPr algn="l">
              <a:defRPr sz="4800" b="1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836567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19DC5-C3F1-5C27-BEE9-D351B20DA4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802" y="911310"/>
            <a:ext cx="5161008" cy="1526059"/>
          </a:xfrm>
        </p:spPr>
        <p:txBody>
          <a:bodyPr anchor="b">
            <a:normAutofit/>
          </a:bodyPr>
          <a:lstStyle>
            <a:lvl1pPr algn="l">
              <a:defRPr sz="4800" b="1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B0E986D-5EA0-018F-4FF5-F822A7DE6F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2" y="2644346"/>
            <a:ext cx="11483544" cy="3793524"/>
          </a:xfr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  <a:lvl2pPr>
              <a:defRPr>
                <a:solidFill>
                  <a:schemeClr val="accent1">
                    <a:lumMod val="50000"/>
                  </a:schemeClr>
                </a:solidFill>
              </a:defRPr>
            </a:lvl2pPr>
            <a:lvl3pPr>
              <a:defRPr>
                <a:solidFill>
                  <a:schemeClr val="accent1">
                    <a:lumMod val="50000"/>
                  </a:schemeClr>
                </a:solidFill>
              </a:defRPr>
            </a:lvl3pPr>
            <a:lvl4pPr>
              <a:defRPr>
                <a:solidFill>
                  <a:schemeClr val="accent1">
                    <a:lumMod val="50000"/>
                  </a:schemeClr>
                </a:solidFill>
              </a:defRPr>
            </a:lvl4pPr>
            <a:lvl5pPr>
              <a:defRPr>
                <a:solidFill>
                  <a:schemeClr val="accent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48149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809294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49293A-8B49-B636-95E7-0CACF939F8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7E75C1-FD0E-1882-34B3-255066BB27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9C0CF4-217D-D857-0395-52F612D1C8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636253A-682C-0C47-B0D4-D5EEA152DE43}" type="datetimeFigureOut">
              <a:rPr lang="en-US" smtClean="0"/>
              <a:t>9/1/2024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8AE898-6322-4AF8-731C-AA0F94CCFD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117C17-1746-A9F2-CB87-50B39B739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3D0CD09-77CB-D748-8D61-085461CC07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7291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B566A3B-51B5-BFC3-32F6-5EC7F8F69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17DAF2-2838-0B54-AB46-8CE43F2129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797197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60" r:id="rId2"/>
    <p:sldLayoutId id="2147483649" r:id="rId3"/>
    <p:sldLayoutId id="2147483661" r:id="rId4"/>
    <p:sldLayoutId id="2147483662" r:id="rId5"/>
    <p:sldLayoutId id="2147483663" r:id="rId6"/>
    <p:sldLayoutId id="2147483664" r:id="rId7"/>
    <p:sldLayoutId id="2147483650" r:id="rId8"/>
    <p:sldLayoutId id="2147483651" r:id="rId9"/>
    <p:sldLayoutId id="2147483652" r:id="rId10"/>
    <p:sldLayoutId id="2147483653" r:id="rId11"/>
    <p:sldLayoutId id="2147483655" r:id="rId12"/>
    <p:sldLayoutId id="2147483656" r:id="rId13"/>
    <p:sldLayoutId id="2147483657" r:id="rId14"/>
    <p:sldLayoutId id="2147483658" r:id="rId15"/>
    <p:sldLayoutId id="2147483659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B31DB5-6564-B7EC-4C7A-831E19FCE2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Welcome to the </a:t>
            </a:r>
            <a:br>
              <a:rPr lang="en-US" dirty="0" smtClean="0"/>
            </a:br>
            <a:r>
              <a:rPr lang="en-US" dirty="0" smtClean="0"/>
              <a:t>Phoenix  </a:t>
            </a:r>
            <a:r>
              <a:rPr lang="en-US" dirty="0" err="1" smtClean="0"/>
              <a:t>UserCon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65735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3E4E4-12E0-32FE-5564-305EFF1725D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Getting Data from </a:t>
            </a:r>
            <a:r>
              <a:rPr lang="en-US" dirty="0" err="1" smtClean="0"/>
              <a:t>vCenter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4A9C3-9C05-610F-3DAF-F28E382ABE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Verb-Noun</a:t>
            </a:r>
          </a:p>
          <a:p>
            <a:pPr lvl="1"/>
            <a:r>
              <a:rPr lang="en-US" dirty="0" smtClean="0"/>
              <a:t>Get-VM</a:t>
            </a:r>
          </a:p>
          <a:p>
            <a:pPr lvl="1"/>
            <a:r>
              <a:rPr lang="en-US" dirty="0" smtClean="0"/>
              <a:t>Get-</a:t>
            </a:r>
            <a:r>
              <a:rPr lang="en-US" dirty="0" err="1" smtClean="0"/>
              <a:t>Vmhost</a:t>
            </a:r>
            <a:endParaRPr lang="en-US" dirty="0" smtClean="0"/>
          </a:p>
          <a:p>
            <a:pPr lvl="1"/>
            <a:r>
              <a:rPr lang="en-US" dirty="0" smtClean="0"/>
              <a:t>Get-Cluster</a:t>
            </a:r>
          </a:p>
          <a:p>
            <a:pPr lvl="1"/>
            <a:r>
              <a:rPr lang="en-US" dirty="0" smtClean="0"/>
              <a:t>Get-</a:t>
            </a:r>
            <a:r>
              <a:rPr lang="en-US" dirty="0" err="1" smtClean="0"/>
              <a:t>Datastore</a:t>
            </a:r>
            <a:endParaRPr lang="en-US" dirty="0" smtClean="0"/>
          </a:p>
          <a:p>
            <a:pPr lvl="1"/>
            <a:r>
              <a:rPr lang="en-US" dirty="0" smtClean="0"/>
              <a:t>Many </a:t>
            </a:r>
            <a:r>
              <a:rPr lang="en-US" dirty="0" err="1" smtClean="0"/>
              <a:t>Many</a:t>
            </a:r>
            <a:r>
              <a:rPr lang="en-US" dirty="0" smtClean="0"/>
              <a:t> more!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2395" y="2080761"/>
            <a:ext cx="7520671" cy="4224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8285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3E4E4-12E0-32FE-5564-305EFF1725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802" y="911310"/>
            <a:ext cx="5161008" cy="72992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PowerShell Things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4A9C3-9C05-610F-3DAF-F28E382ABE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2" y="1641231"/>
            <a:ext cx="11483544" cy="3793524"/>
          </a:xfrm>
        </p:spPr>
        <p:txBody>
          <a:bodyPr/>
          <a:lstStyle/>
          <a:p>
            <a:pPr marL="342900" indent="-342900"/>
            <a:r>
              <a:rPr lang="en-US" dirty="0">
                <a:solidFill>
                  <a:srgbClr val="1A365C"/>
                </a:solidFill>
                <a:latin typeface="Metropolis" pitchFamily="2" charset="77"/>
              </a:rPr>
              <a:t>Functions &amp; Parameters</a:t>
            </a:r>
          </a:p>
          <a:p>
            <a:pPr marL="342900" indent="-342900"/>
            <a:r>
              <a:rPr lang="en-US" dirty="0">
                <a:solidFill>
                  <a:srgbClr val="1A365C"/>
                </a:solidFill>
                <a:latin typeface="Metropolis" pitchFamily="2" charset="77"/>
              </a:rPr>
              <a:t>Objects</a:t>
            </a:r>
          </a:p>
          <a:p>
            <a:pPr marL="342900" indent="-342900"/>
            <a:r>
              <a:rPr lang="en-US" dirty="0">
                <a:solidFill>
                  <a:srgbClr val="1A365C"/>
                </a:solidFill>
                <a:latin typeface="Metropolis" pitchFamily="2" charset="77"/>
              </a:rPr>
              <a:t>Pipeline</a:t>
            </a:r>
          </a:p>
          <a:p>
            <a:pPr marL="342900" indent="-342900"/>
            <a:r>
              <a:rPr lang="en-US" dirty="0">
                <a:solidFill>
                  <a:srgbClr val="1A365C"/>
                </a:solidFill>
                <a:latin typeface="Metropolis" pitchFamily="2" charset="77"/>
              </a:rPr>
              <a:t>Comment Based </a:t>
            </a:r>
            <a:r>
              <a:rPr lang="en-US" dirty="0" smtClean="0">
                <a:solidFill>
                  <a:srgbClr val="1A365C"/>
                </a:solidFill>
                <a:latin typeface="Metropolis" pitchFamily="2" charset="77"/>
              </a:rPr>
              <a:t>Help</a:t>
            </a:r>
            <a:endParaRPr lang="en-US" dirty="0">
              <a:solidFill>
                <a:srgbClr val="1A365C"/>
              </a:solidFill>
              <a:latin typeface="Metropolis" pitchFamily="2" charset="77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6939" y="1276270"/>
            <a:ext cx="4146809" cy="2657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3916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3E4E4-12E0-32FE-5564-305EFF1725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802" y="911311"/>
            <a:ext cx="5439506" cy="86278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Functions &amp; Parameters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4A9C3-9C05-610F-3DAF-F28E382ABE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2" y="1854992"/>
            <a:ext cx="11483544" cy="3793524"/>
          </a:xfrm>
        </p:spPr>
        <p:txBody>
          <a:bodyPr>
            <a:normAutofit/>
          </a:bodyPr>
          <a:lstStyle/>
          <a:p>
            <a:r>
              <a:rPr lang="en-US" dirty="0"/>
              <a:t>&lt;Function Name&gt; &lt;Parameter name&gt;  &lt;Parameter Value&gt;</a:t>
            </a:r>
          </a:p>
          <a:p>
            <a:pPr marL="742950" lvl="1" indent="-285750"/>
            <a:r>
              <a:rPr lang="en-US" b="1" dirty="0"/>
              <a:t>Get-VM  -Name “</a:t>
            </a:r>
            <a:r>
              <a:rPr lang="en-US" b="1" dirty="0" err="1"/>
              <a:t>myvm</a:t>
            </a:r>
            <a:r>
              <a:rPr lang="en-US" b="1" dirty="0"/>
              <a:t>”</a:t>
            </a:r>
          </a:p>
          <a:p>
            <a:r>
              <a:rPr lang="en-US" dirty="0" smtClean="0"/>
              <a:t>&lt;</a:t>
            </a:r>
            <a:r>
              <a:rPr lang="en-US" dirty="0"/>
              <a:t>Function Name&gt; &lt;Parameter name&gt;  &lt;Parameter Value&gt;</a:t>
            </a:r>
          </a:p>
          <a:p>
            <a:pPr marL="742950" lvl="1" indent="-285750"/>
            <a:r>
              <a:rPr lang="en-US" b="1" dirty="0"/>
              <a:t>Update-</a:t>
            </a:r>
            <a:r>
              <a:rPr lang="en-US" b="1" dirty="0" err="1"/>
              <a:t>ConsoleTitle</a:t>
            </a:r>
            <a:r>
              <a:rPr lang="en-US" b="1" dirty="0"/>
              <a:t> –Title “Fancy New Title</a:t>
            </a:r>
            <a:r>
              <a:rPr lang="en-US" b="1" dirty="0" smtClean="0"/>
              <a:t>”</a:t>
            </a:r>
            <a:endParaRPr lang="en-US" dirty="0"/>
          </a:p>
          <a:p>
            <a:r>
              <a:rPr lang="en-US" dirty="0"/>
              <a:t>If a Parameter is required – PowerShell will ask you </a:t>
            </a:r>
            <a:r>
              <a:rPr lang="en-US" dirty="0" smtClean="0"/>
              <a:t>for </a:t>
            </a:r>
            <a:r>
              <a:rPr lang="en-US" dirty="0"/>
              <a:t>it!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724" y="4791071"/>
            <a:ext cx="3648584" cy="187668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4126" y="4104941"/>
            <a:ext cx="6588040" cy="15435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957" y="4134118"/>
            <a:ext cx="2900543" cy="184751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338277" y="5981628"/>
            <a:ext cx="5361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We </a:t>
            </a:r>
            <a:r>
              <a:rPr lang="en-US" dirty="0" err="1" smtClean="0"/>
              <a:t>talkin</a:t>
            </a:r>
            <a:r>
              <a:rPr lang="en-US" dirty="0" smtClean="0"/>
              <a:t>’ about </a:t>
            </a:r>
            <a:r>
              <a:rPr lang="en-US" strike="sngStrike" dirty="0" smtClean="0"/>
              <a:t>Practice</a:t>
            </a:r>
            <a:r>
              <a:rPr lang="en-US" dirty="0" smtClean="0"/>
              <a:t> Parameters, Man.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31402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3E4E4-12E0-32FE-5564-305EFF1725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802" y="911310"/>
            <a:ext cx="5161008" cy="753367"/>
          </a:xfrm>
        </p:spPr>
        <p:txBody>
          <a:bodyPr/>
          <a:lstStyle/>
          <a:p>
            <a:r>
              <a:rPr lang="en-US" dirty="0" smtClean="0"/>
              <a:t>Objects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4A9C3-9C05-610F-3DAF-F28E382ABE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2" y="1761206"/>
            <a:ext cx="11483544" cy="4999101"/>
          </a:xfrm>
        </p:spPr>
        <p:txBody>
          <a:bodyPr/>
          <a:lstStyle/>
          <a:p>
            <a:r>
              <a:rPr lang="en-US" dirty="0"/>
              <a:t>A collection of Data that represents an Item.</a:t>
            </a:r>
          </a:p>
          <a:p>
            <a:r>
              <a:rPr lang="en-US" dirty="0"/>
              <a:t>In PowerShell and Object is made up of 3 types of Data</a:t>
            </a:r>
          </a:p>
          <a:p>
            <a:pPr lvl="1"/>
            <a:r>
              <a:rPr lang="en-US" dirty="0"/>
              <a:t>Object Type</a:t>
            </a:r>
          </a:p>
          <a:p>
            <a:pPr lvl="2"/>
            <a:r>
              <a:rPr lang="en-US" dirty="0"/>
              <a:t>What am I?</a:t>
            </a:r>
          </a:p>
          <a:p>
            <a:pPr lvl="1"/>
            <a:r>
              <a:rPr lang="en-US" dirty="0"/>
              <a:t>Methods</a:t>
            </a:r>
          </a:p>
          <a:p>
            <a:pPr lvl="2"/>
            <a:r>
              <a:rPr lang="en-US" dirty="0"/>
              <a:t>What can you do to me?</a:t>
            </a:r>
          </a:p>
          <a:p>
            <a:pPr lvl="1"/>
            <a:r>
              <a:rPr lang="en-US" dirty="0"/>
              <a:t>Properties</a:t>
            </a:r>
          </a:p>
          <a:p>
            <a:pPr lvl="2"/>
            <a:r>
              <a:rPr lang="en-US" dirty="0"/>
              <a:t>What are the things that describe me</a:t>
            </a:r>
            <a:r>
              <a:rPr lang="en-US" dirty="0" smtClean="0"/>
              <a:t>?</a:t>
            </a:r>
          </a:p>
          <a:p>
            <a:r>
              <a:rPr lang="en-US" dirty="0" smtClean="0"/>
              <a:t>Get-Member</a:t>
            </a:r>
          </a:p>
          <a:p>
            <a:pPr lvl="1"/>
            <a:r>
              <a:rPr lang="en-US" sz="2000" dirty="0">
                <a:solidFill>
                  <a:srgbClr val="1A365C"/>
                </a:solidFill>
                <a:latin typeface="Metropolis" pitchFamily="2" charset="77"/>
              </a:rPr>
              <a:t>$</a:t>
            </a:r>
            <a:r>
              <a:rPr lang="en-US" sz="2000" dirty="0" err="1">
                <a:solidFill>
                  <a:srgbClr val="1A365C"/>
                </a:solidFill>
                <a:latin typeface="Metropolis" pitchFamily="2" charset="77"/>
              </a:rPr>
              <a:t>vm</a:t>
            </a:r>
            <a:r>
              <a:rPr lang="en-US" sz="2000" dirty="0">
                <a:solidFill>
                  <a:srgbClr val="1A365C"/>
                </a:solidFill>
                <a:latin typeface="Metropolis" pitchFamily="2" charset="77"/>
              </a:rPr>
              <a:t> = Get-VM "</a:t>
            </a:r>
            <a:r>
              <a:rPr lang="en-US" sz="2000" dirty="0" err="1">
                <a:solidFill>
                  <a:srgbClr val="1A365C"/>
                </a:solidFill>
                <a:latin typeface="Metropolis" pitchFamily="2" charset="77"/>
              </a:rPr>
              <a:t>myvm</a:t>
            </a:r>
            <a:r>
              <a:rPr lang="en-US" sz="2000" dirty="0">
                <a:solidFill>
                  <a:srgbClr val="1A365C"/>
                </a:solidFill>
                <a:latin typeface="Metropolis" pitchFamily="2" charset="77"/>
              </a:rPr>
              <a:t>"</a:t>
            </a:r>
          </a:p>
          <a:p>
            <a:pPr lvl="1"/>
            <a:r>
              <a:rPr lang="en-US" sz="2000" dirty="0">
                <a:solidFill>
                  <a:srgbClr val="1A365C"/>
                </a:solidFill>
                <a:latin typeface="Metropolis" pitchFamily="2" charset="77"/>
              </a:rPr>
              <a:t>Get-Member -</a:t>
            </a:r>
            <a:r>
              <a:rPr lang="en-US" sz="2000" dirty="0" err="1">
                <a:solidFill>
                  <a:srgbClr val="1A365C"/>
                </a:solidFill>
                <a:latin typeface="Metropolis" pitchFamily="2" charset="77"/>
              </a:rPr>
              <a:t>InputObject</a:t>
            </a:r>
            <a:r>
              <a:rPr lang="en-US" sz="2000" dirty="0">
                <a:solidFill>
                  <a:srgbClr val="1A365C"/>
                </a:solidFill>
                <a:latin typeface="Metropolis" pitchFamily="2" charset="77"/>
              </a:rPr>
              <a:t> $</a:t>
            </a:r>
            <a:r>
              <a:rPr lang="en-US" sz="2000" dirty="0" err="1" smtClean="0">
                <a:solidFill>
                  <a:srgbClr val="1A365C"/>
                </a:solidFill>
                <a:latin typeface="Metropolis" pitchFamily="2" charset="77"/>
              </a:rPr>
              <a:t>vm</a:t>
            </a:r>
            <a:endParaRPr lang="en-US" sz="2000" dirty="0" smtClean="0">
              <a:solidFill>
                <a:srgbClr val="1A365C"/>
              </a:solidFill>
              <a:latin typeface="Metropolis" pitchFamily="2" charset="77"/>
            </a:endParaRPr>
          </a:p>
          <a:p>
            <a:pPr lvl="1"/>
            <a:r>
              <a:rPr lang="en-US" sz="2000" dirty="0" smtClean="0">
                <a:solidFill>
                  <a:srgbClr val="1A365C"/>
                </a:solidFill>
                <a:latin typeface="Metropolis" pitchFamily="2" charset="77"/>
              </a:rPr>
              <a:t>Get-Member –</a:t>
            </a:r>
            <a:r>
              <a:rPr lang="en-US" sz="2000" dirty="0" err="1" smtClean="0">
                <a:solidFill>
                  <a:srgbClr val="1A365C"/>
                </a:solidFill>
                <a:latin typeface="Metropolis" pitchFamily="2" charset="77"/>
              </a:rPr>
              <a:t>InputObject</a:t>
            </a:r>
            <a:r>
              <a:rPr lang="en-US" sz="2000" dirty="0" smtClean="0">
                <a:solidFill>
                  <a:srgbClr val="1A365C"/>
                </a:solidFill>
                <a:latin typeface="Metropolis" pitchFamily="2" charset="77"/>
              </a:rPr>
              <a:t> (Get-VM “</a:t>
            </a:r>
            <a:r>
              <a:rPr lang="en-US" sz="2000" dirty="0" err="1" smtClean="0">
                <a:solidFill>
                  <a:srgbClr val="1A365C"/>
                </a:solidFill>
                <a:latin typeface="Metropolis" pitchFamily="2" charset="77"/>
              </a:rPr>
              <a:t>myvm</a:t>
            </a:r>
            <a:r>
              <a:rPr lang="en-US" sz="2000" dirty="0" smtClean="0">
                <a:solidFill>
                  <a:srgbClr val="1A365C"/>
                </a:solidFill>
                <a:latin typeface="Metropolis" pitchFamily="2" charset="77"/>
              </a:rPr>
              <a:t>” | Get-View)</a:t>
            </a:r>
            <a:endParaRPr lang="en-US" sz="2000" dirty="0">
              <a:solidFill>
                <a:srgbClr val="1A365C"/>
              </a:solidFill>
              <a:latin typeface="Metropolis" pitchFamily="2" charset="77"/>
            </a:endParaRP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4380" y="2927936"/>
            <a:ext cx="4859784" cy="2723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6244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3E4E4-12E0-32FE-5564-305EFF1725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801" y="911311"/>
            <a:ext cx="6181967" cy="792444"/>
          </a:xfrm>
        </p:spPr>
        <p:txBody>
          <a:bodyPr/>
          <a:lstStyle/>
          <a:p>
            <a:r>
              <a:rPr lang="en-US" dirty="0" smtClean="0"/>
              <a:t>The PowerShell Pipeline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4A9C3-9C05-610F-3DAF-F28E382ABE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1" y="1703755"/>
            <a:ext cx="11483544" cy="3793524"/>
          </a:xfrm>
        </p:spPr>
        <p:txBody>
          <a:bodyPr>
            <a:normAutofit/>
          </a:bodyPr>
          <a:lstStyle/>
          <a:p>
            <a:r>
              <a:rPr lang="en-US" dirty="0"/>
              <a:t>The PowerShell pipeline allows you to chain together commands to build a single ‘pipeline’ which simplifies code and allows parallel processing.</a:t>
            </a:r>
          </a:p>
          <a:p>
            <a:r>
              <a:rPr lang="en-US" dirty="0"/>
              <a:t>Get-VM | Select-Object –Property Name</a:t>
            </a:r>
          </a:p>
          <a:p>
            <a:pPr lvl="1"/>
            <a:r>
              <a:rPr lang="en-US" dirty="0"/>
              <a:t>Get-VM | Where-Object {$_.Name –like “*</a:t>
            </a:r>
            <a:r>
              <a:rPr lang="en-US" dirty="0" err="1"/>
              <a:t>myvm</a:t>
            </a:r>
            <a:r>
              <a:rPr lang="en-US" dirty="0"/>
              <a:t>*”}</a:t>
            </a:r>
          </a:p>
          <a:p>
            <a:r>
              <a:rPr lang="en-US" dirty="0"/>
              <a:t>Find-Module –Name </a:t>
            </a:r>
            <a:r>
              <a:rPr lang="en-US" dirty="0" err="1"/>
              <a:t>VMware.PowerCLI</a:t>
            </a:r>
            <a:endParaRPr lang="en-US" dirty="0"/>
          </a:p>
          <a:p>
            <a:pPr lvl="1"/>
            <a:r>
              <a:rPr lang="en-US" dirty="0"/>
              <a:t>Find-Module </a:t>
            </a:r>
            <a:r>
              <a:rPr lang="en-US" dirty="0" smtClean="0"/>
              <a:t>–Name </a:t>
            </a:r>
            <a:r>
              <a:rPr lang="en-US" dirty="0" err="1" smtClean="0"/>
              <a:t>VMware.PowerCLI</a:t>
            </a:r>
            <a:r>
              <a:rPr lang="en-US" dirty="0" smtClean="0"/>
              <a:t> </a:t>
            </a:r>
            <a:r>
              <a:rPr lang="en-US" dirty="0"/>
              <a:t>| Select-Object </a:t>
            </a:r>
            <a:r>
              <a:rPr lang="en-US" dirty="0" err="1"/>
              <a:t>Name,Version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8435" y="4728108"/>
            <a:ext cx="6509910" cy="1903482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5025422" y="5051772"/>
            <a:ext cx="1970843" cy="55041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04801" y="5220778"/>
            <a:ext cx="47466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1A365C"/>
                </a:solidFill>
                <a:latin typeface="Metropolis" pitchFamily="2" charset="77"/>
                <a:ea typeface="+mj-ea"/>
                <a:cs typeface="+mj-cs"/>
              </a:rPr>
              <a:t>The input to a command must accept the output of the previous command.</a:t>
            </a:r>
          </a:p>
        </p:txBody>
      </p:sp>
    </p:spTree>
    <p:extLst>
      <p:ext uri="{BB962C8B-B14F-4D97-AF65-F5344CB8AC3E}">
        <p14:creationId xmlns:p14="http://schemas.microsoft.com/office/powerpoint/2010/main" val="42220459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3E4E4-12E0-32FE-5564-305EFF1725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802" y="911311"/>
            <a:ext cx="5611444" cy="768998"/>
          </a:xfrm>
        </p:spPr>
        <p:txBody>
          <a:bodyPr/>
          <a:lstStyle/>
          <a:p>
            <a:r>
              <a:rPr lang="en-US" dirty="0" smtClean="0"/>
              <a:t>Comment Based Help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4A9C3-9C05-610F-3DAF-F28E382ABE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2" y="1792469"/>
            <a:ext cx="11483544" cy="3793524"/>
          </a:xfrm>
        </p:spPr>
        <p:txBody>
          <a:bodyPr/>
          <a:lstStyle/>
          <a:p>
            <a:r>
              <a:rPr lang="en-US" dirty="0">
                <a:solidFill>
                  <a:srgbClr val="1A365C"/>
                </a:solidFill>
                <a:latin typeface="Metropolis" pitchFamily="2" charset="77"/>
              </a:rPr>
              <a:t>Get-Help Get-VM –Full</a:t>
            </a:r>
          </a:p>
          <a:p>
            <a:r>
              <a:rPr lang="en-US" dirty="0" smtClean="0">
                <a:solidFill>
                  <a:srgbClr val="1A365C"/>
                </a:solidFill>
                <a:latin typeface="Metropolis" pitchFamily="2" charset="77"/>
              </a:rPr>
              <a:t>Get-Help </a:t>
            </a:r>
            <a:r>
              <a:rPr lang="en-US" dirty="0">
                <a:solidFill>
                  <a:srgbClr val="1A365C"/>
                </a:solidFill>
                <a:latin typeface="Metropolis" pitchFamily="2" charset="77"/>
              </a:rPr>
              <a:t>Update-</a:t>
            </a:r>
            <a:r>
              <a:rPr lang="en-US" dirty="0" err="1">
                <a:solidFill>
                  <a:srgbClr val="1A365C"/>
                </a:solidFill>
                <a:latin typeface="Metropolis" pitchFamily="2" charset="77"/>
              </a:rPr>
              <a:t>ConsoleTitle</a:t>
            </a:r>
            <a:r>
              <a:rPr lang="en-US" dirty="0">
                <a:solidFill>
                  <a:srgbClr val="1A365C"/>
                </a:solidFill>
                <a:latin typeface="Metropolis" pitchFamily="2" charset="77"/>
              </a:rPr>
              <a:t> -Full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3920" y="1195793"/>
            <a:ext cx="4381499" cy="566220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233920" y="1437385"/>
            <a:ext cx="3994951" cy="17710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9712" y="3208480"/>
            <a:ext cx="2973117" cy="3283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1468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3E4E4-12E0-32FE-5564-305EFF1725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802" y="911310"/>
            <a:ext cx="5838090" cy="808075"/>
          </a:xfrm>
        </p:spPr>
        <p:txBody>
          <a:bodyPr/>
          <a:lstStyle/>
          <a:p>
            <a:r>
              <a:rPr lang="en-US" dirty="0" smtClean="0"/>
              <a:t>What Just Happened?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4A9C3-9C05-610F-3DAF-F28E382ABE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2" y="2644346"/>
            <a:ext cx="5752121" cy="3793524"/>
          </a:xfrm>
        </p:spPr>
        <p:txBody>
          <a:bodyPr/>
          <a:lstStyle/>
          <a:p>
            <a:r>
              <a:rPr lang="en-US" dirty="0" smtClean="0"/>
              <a:t>Takeaways from the Takeaways</a:t>
            </a:r>
          </a:p>
          <a:p>
            <a:pPr lvl="1"/>
            <a:r>
              <a:rPr lang="en-US" dirty="0" smtClean="0"/>
              <a:t>Know your Objects</a:t>
            </a:r>
          </a:p>
          <a:p>
            <a:pPr lvl="2"/>
            <a:r>
              <a:rPr lang="en-US" dirty="0" smtClean="0"/>
              <a:t>Get-Member</a:t>
            </a:r>
          </a:p>
          <a:p>
            <a:pPr lvl="1"/>
            <a:r>
              <a:rPr lang="en-US" dirty="0" smtClean="0"/>
              <a:t>Call A Plumber</a:t>
            </a:r>
          </a:p>
          <a:p>
            <a:pPr lvl="2"/>
            <a:r>
              <a:rPr lang="en-US" dirty="0" smtClean="0"/>
              <a:t>The Pipeline</a:t>
            </a:r>
          </a:p>
          <a:p>
            <a:pPr lvl="1"/>
            <a:r>
              <a:rPr lang="en-US" dirty="0" smtClean="0"/>
              <a:t>See a Therapist</a:t>
            </a:r>
          </a:p>
          <a:p>
            <a:pPr lvl="2"/>
            <a:r>
              <a:rPr lang="en-US" dirty="0" smtClean="0"/>
              <a:t>Get-Help</a:t>
            </a:r>
          </a:p>
          <a:p>
            <a:pPr lvl="1"/>
            <a:r>
              <a:rPr lang="en-US" dirty="0" err="1" smtClean="0"/>
              <a:t>PowerCLI</a:t>
            </a:r>
            <a:r>
              <a:rPr lang="en-US" dirty="0" smtClean="0"/>
              <a:t> Detailed object details</a:t>
            </a:r>
          </a:p>
          <a:p>
            <a:pPr lvl="2"/>
            <a:r>
              <a:rPr lang="en-US" dirty="0" smtClean="0"/>
              <a:t>Get-View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1146" y="3059491"/>
            <a:ext cx="4290218" cy="2559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7027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Toggling a VM’s </a:t>
            </a:r>
            <a:r>
              <a:rPr lang="en-US" dirty="0" err="1" smtClean="0"/>
              <a:t>PowerState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2" y="2644346"/>
            <a:ext cx="6729044" cy="3793524"/>
          </a:xfrm>
        </p:spPr>
        <p:txBody>
          <a:bodyPr/>
          <a:lstStyle/>
          <a:p>
            <a:r>
              <a:rPr lang="en-US" sz="2400" dirty="0"/>
              <a:t>Get-VM -Name "</a:t>
            </a:r>
            <a:r>
              <a:rPr lang="en-US" sz="2400" dirty="0" err="1"/>
              <a:t>myvm</a:t>
            </a:r>
            <a:r>
              <a:rPr lang="en-US" sz="2400" dirty="0"/>
              <a:t>"</a:t>
            </a:r>
          </a:p>
          <a:p>
            <a:r>
              <a:rPr lang="en-US" sz="2400" dirty="0"/>
              <a:t>Get-VM -Name "</a:t>
            </a:r>
            <a:r>
              <a:rPr lang="en-US" sz="2400" dirty="0" err="1"/>
              <a:t>myvm</a:t>
            </a:r>
            <a:r>
              <a:rPr lang="en-US" sz="2400" dirty="0"/>
              <a:t>" | Stop-VM -Confirm:$false</a:t>
            </a:r>
          </a:p>
          <a:p>
            <a:r>
              <a:rPr lang="en-US" sz="2400" dirty="0"/>
              <a:t>Get-VM -Name "</a:t>
            </a:r>
            <a:r>
              <a:rPr lang="en-US" sz="2400" dirty="0" err="1"/>
              <a:t>myvm</a:t>
            </a:r>
            <a:r>
              <a:rPr lang="en-US" sz="2400" dirty="0"/>
              <a:t>" | Start-VM -Confirm:$false</a:t>
            </a:r>
          </a:p>
          <a:p>
            <a:r>
              <a:rPr lang="en-US" sz="2400" dirty="0"/>
              <a:t>Get-VM -Name "</a:t>
            </a:r>
            <a:r>
              <a:rPr lang="en-US" sz="2400" dirty="0" err="1"/>
              <a:t>myvm</a:t>
            </a:r>
            <a:r>
              <a:rPr lang="en-US" sz="2400" dirty="0"/>
              <a:t>"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3228" y="2899958"/>
            <a:ext cx="4806833" cy="3029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9138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2" y="911310"/>
            <a:ext cx="5161008" cy="70647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Demo Time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8844" y="5445337"/>
            <a:ext cx="1419423" cy="116221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34256" y="1964983"/>
            <a:ext cx="10561320" cy="311658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031" y="2413474"/>
            <a:ext cx="4124901" cy="195289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0716" y="4085947"/>
            <a:ext cx="3508610" cy="8528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0716" y="2504526"/>
            <a:ext cx="3513015" cy="154492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84319" y="2727866"/>
            <a:ext cx="1141403" cy="1098240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 flipV="1">
            <a:off x="3305410" y="3443263"/>
            <a:ext cx="3390900" cy="418475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 flipV="1">
            <a:off x="802836" y="5134903"/>
            <a:ext cx="3146008" cy="122682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5368267" y="5134903"/>
            <a:ext cx="5820629" cy="115062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49518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2" y="911310"/>
            <a:ext cx="5161008" cy="800259"/>
          </a:xfrm>
        </p:spPr>
        <p:txBody>
          <a:bodyPr/>
          <a:lstStyle/>
          <a:p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/>
            <a:r>
              <a:rPr lang="en-US" dirty="0"/>
              <a:t>Developer Documentation:</a:t>
            </a:r>
          </a:p>
          <a:p>
            <a:pPr marL="800100" lvl="1" indent="-342900"/>
            <a:r>
              <a:rPr lang="en-US" dirty="0"/>
              <a:t>https://developer.broadcom.com/</a:t>
            </a:r>
          </a:p>
          <a:p>
            <a:pPr marL="342900" indent="-342900"/>
            <a:r>
              <a:rPr lang="en-US" dirty="0"/>
              <a:t>VMware Forums</a:t>
            </a:r>
          </a:p>
          <a:p>
            <a:pPr marL="800100" lvl="1" indent="-342900"/>
            <a:r>
              <a:rPr lang="en-US" dirty="0"/>
              <a:t>https://</a:t>
            </a:r>
            <a:r>
              <a:rPr lang="en-US" dirty="0" smtClean="0"/>
              <a:t>community.broadcom.com/home</a:t>
            </a:r>
          </a:p>
          <a:p>
            <a:pPr marL="342900" indent="-342900"/>
            <a:r>
              <a:rPr lang="en-US" dirty="0" err="1" smtClean="0"/>
              <a:t>ChatGPT</a:t>
            </a:r>
            <a:endParaRPr lang="en-US" dirty="0" smtClean="0"/>
          </a:p>
          <a:p>
            <a:pPr marL="800100" lvl="1" indent="-342900"/>
            <a:r>
              <a:rPr lang="en-US" dirty="0" smtClean="0"/>
              <a:t>Yes, AI can help you write </a:t>
            </a:r>
            <a:r>
              <a:rPr lang="en-US" dirty="0" err="1" smtClean="0"/>
              <a:t>PowerCLI</a:t>
            </a:r>
            <a:r>
              <a:rPr lang="en-US" dirty="0" smtClean="0"/>
              <a:t> code!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7072" y="2105579"/>
            <a:ext cx="2553056" cy="255305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935150" y="4775199"/>
            <a:ext cx="3636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Today’s Code and slide deck</a:t>
            </a:r>
          </a:p>
        </p:txBody>
      </p:sp>
    </p:spTree>
    <p:extLst>
      <p:ext uri="{BB962C8B-B14F-4D97-AF65-F5344CB8AC3E}">
        <p14:creationId xmlns:p14="http://schemas.microsoft.com/office/powerpoint/2010/main" val="14507787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73E998-3F03-8E5B-A792-3DB496724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PowerCLI</a:t>
            </a:r>
            <a:r>
              <a:rPr lang="en-US" dirty="0" smtClean="0"/>
              <a:t> 101</a:t>
            </a:r>
            <a:br>
              <a:rPr lang="en-US" dirty="0" smtClean="0"/>
            </a:br>
            <a:r>
              <a:rPr lang="en-US" dirty="0" smtClean="0"/>
              <a:t>Getting Started with the Shell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93362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qr code on a blue background&#10;&#10;Description automatically generated">
            <a:extLst>
              <a:ext uri="{FF2B5EF4-FFF2-40B4-BE49-F238E27FC236}">
                <a16:creationId xmlns:a16="http://schemas.microsoft.com/office/drawing/2014/main" id="{43DED55B-CE85-D6F2-370C-717E13E592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-2411"/>
            <a:ext cx="12269163" cy="6872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2634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F4281-3761-F43B-433F-D0123B9B5BB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Justin P. Sider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75364B-003F-1CE3-0592-A724E1CC3F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11075" y="1181806"/>
            <a:ext cx="7391875" cy="4351338"/>
          </a:xfrm>
        </p:spPr>
        <p:txBody>
          <a:bodyPr/>
          <a:lstStyle/>
          <a:p>
            <a:r>
              <a:rPr lang="en-US" sz="2400" dirty="0"/>
              <a:t>Chief Information Officer – Belay Technologies</a:t>
            </a:r>
          </a:p>
          <a:p>
            <a:pPr lvl="1"/>
            <a:r>
              <a:rPr lang="en-US" dirty="0"/>
              <a:t>https://belaytech.com</a:t>
            </a:r>
          </a:p>
          <a:p>
            <a:r>
              <a:rPr lang="en-US" sz="2400" dirty="0"/>
              <a:t>Personal Blog</a:t>
            </a:r>
          </a:p>
          <a:p>
            <a:pPr lvl="1"/>
            <a:r>
              <a:rPr lang="en-US" dirty="0"/>
              <a:t>https://invoke-automation.blog</a:t>
            </a:r>
          </a:p>
          <a:p>
            <a:r>
              <a:rPr lang="en-US" sz="2400" dirty="0"/>
              <a:t>GitHub</a:t>
            </a:r>
          </a:p>
          <a:p>
            <a:pPr lvl="1"/>
            <a:r>
              <a:rPr lang="en-US" dirty="0"/>
              <a:t>https://github.com/jpsider</a:t>
            </a:r>
          </a:p>
          <a:p>
            <a:r>
              <a:rPr lang="en-US" sz="2400" dirty="0"/>
              <a:t>Twitter (X)/Slack</a:t>
            </a:r>
          </a:p>
          <a:p>
            <a:pPr lvl="1"/>
            <a:r>
              <a:rPr lang="en-US" dirty="0"/>
              <a:t>jpsider</a:t>
            </a:r>
          </a:p>
          <a:p>
            <a:r>
              <a:rPr lang="en-US" sz="2400" dirty="0"/>
              <a:t>VMware Community</a:t>
            </a:r>
          </a:p>
          <a:p>
            <a:pPr lvl="1"/>
            <a:r>
              <a:rPr lang="en-US" dirty="0" err="1"/>
              <a:t>vExpert</a:t>
            </a:r>
            <a:r>
              <a:rPr lang="en-US" dirty="0"/>
              <a:t>, VMUG Co-Leader, Code Coach, VMUG BOD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494" y="1270822"/>
            <a:ext cx="3016352" cy="241308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0447" y="4032738"/>
            <a:ext cx="2290726" cy="148091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599" y="3916116"/>
            <a:ext cx="1623467" cy="158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7399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D0B8B-6650-B412-057B-68C64A4D393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E8CA4B-ACD6-DEA8-48AC-9B9355CE58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Metropolis" pitchFamily="2" charset="77"/>
              </a:rPr>
              <a:t>Basic PowerShell Concepts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Metropolis" pitchFamily="2" charset="77"/>
              </a:rPr>
              <a:t>Installing </a:t>
            </a:r>
            <a:r>
              <a:rPr lang="en-US" dirty="0" err="1">
                <a:latin typeface="Metropolis" pitchFamily="2" charset="77"/>
              </a:rPr>
              <a:t>PowerCLI</a:t>
            </a:r>
            <a:endParaRPr lang="en-US" dirty="0">
              <a:latin typeface="Metropolis" pitchFamily="2" charset="7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Metropolis" pitchFamily="2" charset="77"/>
              </a:rPr>
              <a:t>Connecting to a </a:t>
            </a:r>
            <a:r>
              <a:rPr lang="en-US" dirty="0" err="1">
                <a:latin typeface="Metropolis" pitchFamily="2" charset="77"/>
              </a:rPr>
              <a:t>vCenter</a:t>
            </a:r>
            <a:endParaRPr lang="en-US" dirty="0">
              <a:latin typeface="Metropolis" pitchFamily="2" charset="7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Metropolis" pitchFamily="2" charset="77"/>
              </a:rPr>
              <a:t>Getting data from </a:t>
            </a:r>
            <a:r>
              <a:rPr lang="en-US" dirty="0" err="1">
                <a:latin typeface="Metropolis" pitchFamily="2" charset="77"/>
              </a:rPr>
              <a:t>vCenter</a:t>
            </a:r>
            <a:endParaRPr lang="en-US" dirty="0">
              <a:latin typeface="Metropolis" pitchFamily="2" charset="7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Metropolis" pitchFamily="2" charset="77"/>
              </a:rPr>
              <a:t>PowerShell things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Metropolis" pitchFamily="2" charset="77"/>
              </a:rPr>
              <a:t>Toggling the </a:t>
            </a:r>
            <a:r>
              <a:rPr lang="en-US" dirty="0" err="1">
                <a:latin typeface="Metropolis" pitchFamily="2" charset="77"/>
              </a:rPr>
              <a:t>PowerState</a:t>
            </a:r>
            <a:endParaRPr lang="en-US" dirty="0">
              <a:latin typeface="Metropolis" pitchFamily="2" charset="7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Metropolis" pitchFamily="2" charset="77"/>
              </a:rPr>
              <a:t>The Demo Environment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Metropolis" pitchFamily="2" charset="77"/>
              </a:rPr>
              <a:t>Live Demo &amp; VMware code Website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3872" y="1058318"/>
            <a:ext cx="2553056" cy="255305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151446" y="4064000"/>
            <a:ext cx="2797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Today’s Code and slide deck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6984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2BB2A1-3D95-E310-15A0-997A64877C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802" y="1844432"/>
            <a:ext cx="5161008" cy="758091"/>
          </a:xfrm>
        </p:spPr>
        <p:txBody>
          <a:bodyPr>
            <a:normAutofit/>
          </a:bodyPr>
          <a:lstStyle/>
          <a:p>
            <a:r>
              <a:rPr lang="en-US" dirty="0" smtClean="0"/>
              <a:t>Take </a:t>
            </a:r>
            <a:r>
              <a:rPr lang="en-US" dirty="0" err="1" smtClean="0"/>
              <a:t>Aways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3872" y="1058318"/>
            <a:ext cx="2553056" cy="2553056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22BB2A1-3D95-E310-15A0-997A64877C9A}"/>
              </a:ext>
            </a:extLst>
          </p:cNvPr>
          <p:cNvSpPr txBox="1">
            <a:spLocks/>
          </p:cNvSpPr>
          <p:nvPr/>
        </p:nvSpPr>
        <p:spPr>
          <a:xfrm>
            <a:off x="578337" y="2223477"/>
            <a:ext cx="5939693" cy="234759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914400" indent="-914400">
              <a:buFont typeface="+mj-lt"/>
              <a:buAutoNum type="arabicPeriod"/>
            </a:pPr>
            <a:r>
              <a:rPr lang="en-US" sz="3600" dirty="0" smtClean="0"/>
              <a:t>PowerShell Basics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3600" dirty="0" smtClean="0"/>
              <a:t>Installing &amp; Using </a:t>
            </a:r>
            <a:r>
              <a:rPr lang="en-US" sz="3600" dirty="0" err="1" smtClean="0"/>
              <a:t>PowerCLI</a:t>
            </a:r>
            <a:endParaRPr lang="en-US" sz="3600" dirty="0" smtClean="0"/>
          </a:p>
          <a:p>
            <a:pPr marL="914400" indent="-914400">
              <a:buFont typeface="+mj-lt"/>
              <a:buAutoNum type="arabicPeriod"/>
            </a:pPr>
            <a:r>
              <a:rPr lang="en-US" sz="3600" dirty="0" smtClean="0"/>
              <a:t>Resources</a:t>
            </a:r>
            <a:endParaRPr lang="en-US" sz="3600" dirty="0"/>
          </a:p>
        </p:txBody>
      </p:sp>
      <p:sp>
        <p:nvSpPr>
          <p:cNvPr id="6" name="TextBox 5"/>
          <p:cNvSpPr txBox="1"/>
          <p:nvPr/>
        </p:nvSpPr>
        <p:spPr>
          <a:xfrm>
            <a:off x="8151446" y="4064000"/>
            <a:ext cx="2797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Today’s Code and slide deck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93210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2" y="911311"/>
            <a:ext cx="5161008" cy="784628"/>
          </a:xfrm>
        </p:spPr>
        <p:txBody>
          <a:bodyPr/>
          <a:lstStyle/>
          <a:p>
            <a:r>
              <a:rPr lang="en-US" dirty="0" smtClean="0"/>
              <a:t>Code Editor (IDE)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3333" y="2496578"/>
            <a:ext cx="2353242" cy="180089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617" y="2668467"/>
            <a:ext cx="2410161" cy="162900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4437" y="2873283"/>
            <a:ext cx="1981477" cy="121937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3311" y="2639888"/>
            <a:ext cx="2476846" cy="1657581"/>
          </a:xfrm>
          <a:prstGeom prst="rect">
            <a:avLst/>
          </a:prstGeom>
        </p:spPr>
      </p:pic>
      <p:sp>
        <p:nvSpPr>
          <p:cNvPr id="8" name="&quot;No&quot; Symbol 7"/>
          <p:cNvSpPr/>
          <p:nvPr/>
        </p:nvSpPr>
        <p:spPr>
          <a:xfrm>
            <a:off x="455231" y="2511789"/>
            <a:ext cx="2149231" cy="1913777"/>
          </a:xfrm>
          <a:prstGeom prst="noSmoking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&quot;No&quot; Symbol 8"/>
          <p:cNvSpPr/>
          <p:nvPr/>
        </p:nvSpPr>
        <p:spPr>
          <a:xfrm>
            <a:off x="3476682" y="2511788"/>
            <a:ext cx="2149231" cy="1913777"/>
          </a:xfrm>
          <a:prstGeom prst="noSmoking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&quot;No&quot; Symbol 9"/>
          <p:cNvSpPr/>
          <p:nvPr/>
        </p:nvSpPr>
        <p:spPr>
          <a:xfrm>
            <a:off x="6627118" y="2511787"/>
            <a:ext cx="2149231" cy="1913777"/>
          </a:xfrm>
          <a:prstGeom prst="noSmoking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93332" y="4655975"/>
            <a:ext cx="2353243" cy="199299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12617" y="4907902"/>
            <a:ext cx="24101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1A365C"/>
                </a:solidFill>
                <a:latin typeface="Metropolis" pitchFamily="2" charset="77"/>
              </a:rPr>
              <a:t>Window Notepad</a:t>
            </a:r>
            <a:endParaRPr lang="en-US" sz="2000" dirty="0">
              <a:solidFill>
                <a:srgbClr val="1A365C"/>
              </a:solidFill>
              <a:latin typeface="Metropolis" pitchFamily="2" charset="7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644437" y="4907902"/>
            <a:ext cx="20656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1A365C"/>
                </a:solidFill>
                <a:latin typeface="Metropolis" pitchFamily="2" charset="77"/>
              </a:rPr>
              <a:t>Notepad++</a:t>
            </a:r>
            <a:endParaRPr lang="en-US" sz="2000" dirty="0">
              <a:solidFill>
                <a:srgbClr val="1A365C"/>
              </a:solidFill>
              <a:latin typeface="Metropolis" pitchFamily="2" charset="7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463311" y="4907902"/>
            <a:ext cx="2559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1A365C"/>
                </a:solidFill>
                <a:latin typeface="Metropolis" pitchFamily="2" charset="77"/>
              </a:rPr>
              <a:t>PowerShell ISE</a:t>
            </a:r>
            <a:endParaRPr lang="en-US" sz="2000" dirty="0">
              <a:solidFill>
                <a:srgbClr val="1A365C"/>
              </a:solidFill>
              <a:latin typeface="Metropoli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8552861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3E4E4-12E0-32FE-5564-305EFF1725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802" y="911310"/>
            <a:ext cx="5161008" cy="808075"/>
          </a:xfrm>
        </p:spPr>
        <p:txBody>
          <a:bodyPr/>
          <a:lstStyle/>
          <a:p>
            <a:r>
              <a:rPr lang="en-US" dirty="0" smtClean="0"/>
              <a:t>PowerShell Basics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4A9C3-9C05-610F-3DAF-F28E382ABE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2845" y="1901884"/>
            <a:ext cx="5199709" cy="3793524"/>
          </a:xfrm>
        </p:spPr>
        <p:txBody>
          <a:bodyPr>
            <a:normAutofit fontScale="70000" lnSpcReduction="20000"/>
          </a:bodyPr>
          <a:lstStyle/>
          <a:p>
            <a:r>
              <a:rPr lang="en-US" dirty="0">
                <a:solidFill>
                  <a:srgbClr val="1A365C"/>
                </a:solidFill>
                <a:latin typeface="Metropolis" pitchFamily="2" charset="77"/>
              </a:rPr>
              <a:t>Verb-Noun (</a:t>
            </a:r>
            <a:r>
              <a:rPr lang="en-US" dirty="0" smtClean="0">
                <a:solidFill>
                  <a:srgbClr val="1A365C"/>
                </a:solidFill>
                <a:latin typeface="Metropolis" pitchFamily="2" charset="77"/>
              </a:rPr>
              <a:t>Functions &amp; Cmdlets)</a:t>
            </a:r>
            <a:endParaRPr lang="en-US" dirty="0"/>
          </a:p>
          <a:p>
            <a:endParaRPr lang="en-US" dirty="0">
              <a:solidFill>
                <a:srgbClr val="1A365C"/>
              </a:solidFill>
              <a:latin typeface="Metropolis" pitchFamily="2" charset="77"/>
            </a:endParaRPr>
          </a:p>
          <a:p>
            <a:r>
              <a:rPr lang="en-US" dirty="0">
                <a:solidFill>
                  <a:srgbClr val="1A365C"/>
                </a:solidFill>
                <a:latin typeface="Metropolis" pitchFamily="2" charset="77"/>
              </a:rPr>
              <a:t>Examples:</a:t>
            </a:r>
          </a:p>
          <a:p>
            <a:pPr marL="342900" indent="-342900"/>
            <a:r>
              <a:rPr lang="en-US" b="1" dirty="0">
                <a:solidFill>
                  <a:srgbClr val="1A365C"/>
                </a:solidFill>
                <a:latin typeface="Metropolis" pitchFamily="2" charset="77"/>
              </a:rPr>
              <a:t>Get-Process</a:t>
            </a:r>
          </a:p>
          <a:p>
            <a:pPr marL="342900" indent="-342900"/>
            <a:r>
              <a:rPr lang="en-US" b="1" dirty="0">
                <a:solidFill>
                  <a:srgbClr val="1A365C"/>
                </a:solidFill>
                <a:latin typeface="Metropolis" pitchFamily="2" charset="77"/>
              </a:rPr>
              <a:t>Write-Output</a:t>
            </a:r>
          </a:p>
          <a:p>
            <a:pPr marL="342900" indent="-342900"/>
            <a:endParaRPr lang="en-US" dirty="0">
              <a:solidFill>
                <a:srgbClr val="1A365C"/>
              </a:solidFill>
              <a:latin typeface="Metropolis" pitchFamily="2" charset="77"/>
            </a:endParaRPr>
          </a:p>
          <a:p>
            <a:r>
              <a:rPr lang="en-US" dirty="0">
                <a:solidFill>
                  <a:srgbClr val="1A365C"/>
                </a:solidFill>
                <a:latin typeface="Metropolis" pitchFamily="2" charset="77"/>
              </a:rPr>
              <a:t>Approved Verbs</a:t>
            </a:r>
          </a:p>
          <a:p>
            <a:pPr marL="342900" indent="-342900"/>
            <a:r>
              <a:rPr lang="en-US" b="1" dirty="0">
                <a:solidFill>
                  <a:srgbClr val="1A365C"/>
                </a:solidFill>
                <a:latin typeface="Metropolis" pitchFamily="2" charset="77"/>
              </a:rPr>
              <a:t>Get-Verb</a:t>
            </a:r>
          </a:p>
          <a:p>
            <a:pPr marL="342900" indent="-342900"/>
            <a:endParaRPr lang="en-US" dirty="0">
              <a:solidFill>
                <a:srgbClr val="1A365C"/>
              </a:solidFill>
              <a:latin typeface="Metropolis" pitchFamily="2" charset="77"/>
            </a:endParaRPr>
          </a:p>
          <a:p>
            <a:r>
              <a:rPr lang="en-US" dirty="0">
                <a:solidFill>
                  <a:srgbClr val="1A365C"/>
                </a:solidFill>
                <a:latin typeface="Metropolis" pitchFamily="2" charset="77"/>
              </a:rPr>
              <a:t>Comments</a:t>
            </a:r>
          </a:p>
          <a:p>
            <a:pPr marL="342900" indent="-342900"/>
            <a:r>
              <a:rPr lang="en-US" b="1" dirty="0">
                <a:solidFill>
                  <a:srgbClr val="1A365C"/>
                </a:solidFill>
                <a:latin typeface="Metropolis" pitchFamily="2" charset="77"/>
              </a:rPr>
              <a:t>#</a:t>
            </a:r>
            <a:r>
              <a:rPr lang="en-US" b="1" dirty="0" smtClean="0">
                <a:solidFill>
                  <a:srgbClr val="1A365C"/>
                </a:solidFill>
                <a:latin typeface="Metropolis" pitchFamily="2" charset="77"/>
              </a:rPr>
              <a:t>Comments</a:t>
            </a:r>
            <a:endParaRPr lang="en-US" b="1" dirty="0">
              <a:solidFill>
                <a:srgbClr val="1A365C"/>
              </a:solidFill>
              <a:latin typeface="Metropolis" pitchFamily="2" charset="77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9413" y="2587689"/>
            <a:ext cx="4944165" cy="2238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9029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3E4E4-12E0-32FE-5564-305EFF1725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802" y="911310"/>
            <a:ext cx="5161008" cy="925305"/>
          </a:xfrm>
        </p:spPr>
        <p:txBody>
          <a:bodyPr/>
          <a:lstStyle/>
          <a:p>
            <a:r>
              <a:rPr lang="en-US" dirty="0" smtClean="0"/>
              <a:t>Installing </a:t>
            </a:r>
            <a:r>
              <a:rPr lang="en-US" dirty="0" err="1" smtClean="0"/>
              <a:t>PowerCLI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4A9C3-9C05-610F-3DAF-F28E382ABE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2" y="2097269"/>
            <a:ext cx="5348744" cy="3793524"/>
          </a:xfrm>
        </p:spPr>
        <p:txBody>
          <a:bodyPr>
            <a:normAutofit fontScale="77500" lnSpcReduction="20000"/>
          </a:bodyPr>
          <a:lstStyle/>
          <a:p>
            <a:r>
              <a:rPr lang="en-US" sz="4000" dirty="0"/>
              <a:t>The PowerShell Gallery</a:t>
            </a:r>
          </a:p>
          <a:p>
            <a:endParaRPr lang="en-US" dirty="0"/>
          </a:p>
          <a:p>
            <a:pPr marL="285750" indent="-285750"/>
            <a:r>
              <a:rPr lang="en-US" dirty="0"/>
              <a:t>Get-</a:t>
            </a:r>
            <a:r>
              <a:rPr lang="en-US" dirty="0" err="1"/>
              <a:t>PSRepository</a:t>
            </a:r>
            <a:endParaRPr lang="en-US" dirty="0"/>
          </a:p>
          <a:p>
            <a:pPr marL="285750" indent="-285750"/>
            <a:r>
              <a:rPr lang="en-US" dirty="0"/>
              <a:t>Find-Module –Name </a:t>
            </a:r>
            <a:r>
              <a:rPr lang="en-US" dirty="0" err="1"/>
              <a:t>VMware.PowerCLI</a:t>
            </a:r>
            <a:endParaRPr lang="en-US" dirty="0"/>
          </a:p>
          <a:p>
            <a:pPr marL="285750" indent="-285750"/>
            <a:r>
              <a:rPr lang="en-US" dirty="0"/>
              <a:t>Install-Module –Name </a:t>
            </a:r>
            <a:r>
              <a:rPr lang="en-US" dirty="0" err="1"/>
              <a:t>VMware.PowerCLI</a:t>
            </a:r>
            <a:endParaRPr lang="en-US" dirty="0"/>
          </a:p>
          <a:p>
            <a:pPr marL="285750" indent="-285750"/>
            <a:r>
              <a:rPr lang="en-US" dirty="0"/>
              <a:t>Import-Module –Name </a:t>
            </a:r>
            <a:r>
              <a:rPr lang="en-US" dirty="0" err="1"/>
              <a:t>VMware.PowerCLI</a:t>
            </a:r>
            <a:endParaRPr lang="en-US" dirty="0"/>
          </a:p>
          <a:p>
            <a:pPr marL="285750" indent="-285750"/>
            <a:r>
              <a:rPr lang="en-US" dirty="0"/>
              <a:t>Get-Command –Module jpsider</a:t>
            </a:r>
          </a:p>
          <a:p>
            <a:pPr marL="285750" indent="-285750"/>
            <a:r>
              <a:rPr lang="en-US" dirty="0"/>
              <a:t>Save-Module –Name jpsider –Path c:\temp</a:t>
            </a:r>
          </a:p>
          <a:p>
            <a:pPr marL="285750" indent="-285750"/>
            <a:endParaRPr lang="en-US" dirty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3546" y="2328986"/>
            <a:ext cx="6358700" cy="3196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6104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3E4E4-12E0-32FE-5564-305EFF1725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802" y="911311"/>
            <a:ext cx="5533290" cy="784628"/>
          </a:xfrm>
        </p:spPr>
        <p:txBody>
          <a:bodyPr/>
          <a:lstStyle/>
          <a:p>
            <a:r>
              <a:rPr lang="en-US" dirty="0" smtClean="0"/>
              <a:t>Connect to a </a:t>
            </a:r>
            <a:r>
              <a:rPr lang="en-US" dirty="0" err="1" smtClean="0"/>
              <a:t>vCenter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4A9C3-9C05-610F-3DAF-F28E382ABE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2" y="1729947"/>
            <a:ext cx="11483544" cy="3793524"/>
          </a:xfrm>
        </p:spPr>
        <p:txBody>
          <a:bodyPr/>
          <a:lstStyle/>
          <a:p>
            <a:r>
              <a:rPr lang="en-US" sz="3200" dirty="0">
                <a:solidFill>
                  <a:srgbClr val="1A365C"/>
                </a:solidFill>
                <a:latin typeface="Metropolis" pitchFamily="2" charset="77"/>
              </a:rPr>
              <a:t>Commands:</a:t>
            </a:r>
          </a:p>
          <a:p>
            <a:pPr marL="342900" indent="-342900"/>
            <a:r>
              <a:rPr lang="en-US" sz="2200" dirty="0"/>
              <a:t>Connect-</a:t>
            </a:r>
            <a:r>
              <a:rPr lang="en-US" sz="2200" dirty="0" err="1"/>
              <a:t>VIServer</a:t>
            </a:r>
            <a:r>
              <a:rPr lang="en-US" sz="2200" dirty="0"/>
              <a:t> –name </a:t>
            </a:r>
            <a:r>
              <a:rPr lang="en-US" sz="2200" dirty="0" err="1"/>
              <a:t>myvcenter</a:t>
            </a:r>
            <a:r>
              <a:rPr lang="en-US" sz="2200" dirty="0"/>
              <a:t> –Username “administrator” –Password “VMware1!”</a:t>
            </a:r>
          </a:p>
          <a:p>
            <a:pPr marL="342900" indent="-342900"/>
            <a:r>
              <a:rPr lang="en-US" sz="2200" dirty="0"/>
              <a:t>$</a:t>
            </a:r>
            <a:r>
              <a:rPr lang="en-US" sz="2200" dirty="0" err="1"/>
              <a:t>global:DefaultVIServer</a:t>
            </a:r>
            <a:endParaRPr lang="en-US" sz="2200" dirty="0"/>
          </a:p>
          <a:p>
            <a:pPr marL="342900" indent="-342900"/>
            <a:r>
              <a:rPr lang="en-US" sz="2200" dirty="0"/>
              <a:t>Disconnect-</a:t>
            </a:r>
            <a:r>
              <a:rPr lang="en-US" sz="2200" dirty="0" err="1"/>
              <a:t>VIServer</a:t>
            </a:r>
            <a:r>
              <a:rPr lang="en-US" sz="2200" dirty="0"/>
              <a:t> –Force –Confirm:$false</a:t>
            </a:r>
          </a:p>
          <a:p>
            <a:pPr marL="342900" indent="-342900"/>
            <a:endParaRPr lang="en-US" dirty="0">
              <a:solidFill>
                <a:srgbClr val="A3CE36"/>
              </a:solidFill>
              <a:latin typeface="Metropolis" pitchFamily="2" charset="77"/>
            </a:endParaRP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0460" y="3863340"/>
            <a:ext cx="5457220" cy="2341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1551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02789192BF4824BBEDA3AC9FCF428B3" ma:contentTypeVersion="21" ma:contentTypeDescription="Create a new document." ma:contentTypeScope="" ma:versionID="4d9a4e1633a17a3899b1bf6adfe9039f">
  <xsd:schema xmlns:xsd="http://www.w3.org/2001/XMLSchema" xmlns:xs="http://www.w3.org/2001/XMLSchema" xmlns:p="http://schemas.microsoft.com/office/2006/metadata/properties" xmlns:ns2="a98d785b-a573-4648-a687-d73070f116ca" xmlns:ns3="e7d83ab9-40ce-4f6a-9d5b-bb8228ec9b2e" targetNamespace="http://schemas.microsoft.com/office/2006/metadata/properties" ma:root="true" ma:fieldsID="ea3e3fe76a8c86075157bc95f00514b8" ns2:_="" ns3:_="">
    <xsd:import namespace="a98d785b-a573-4648-a687-d73070f116ca"/>
    <xsd:import namespace="e7d83ab9-40ce-4f6a-9d5b-bb8228ec9b2e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Location" minOccurs="0"/>
                <xsd:element ref="ns3:MediaServiceAutoKeyPoints" minOccurs="0"/>
                <xsd:element ref="ns3:MediaServiceKeyPoints" minOccurs="0"/>
                <xsd:element ref="ns3:Date" minOccurs="0"/>
                <xsd:element ref="ns3:MediaLengthInSeconds" minOccurs="0"/>
                <xsd:element ref="ns3:lcf76f155ced4ddcb4097134ff3c332f" minOccurs="0"/>
                <xsd:element ref="ns2:TaxCatchAll" minOccurs="0"/>
                <xsd:element ref="ns3:MediaServiceSearchProperties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98d785b-a573-4648-a687-d73070f116ca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4" nillable="true" ma:displayName="Taxonomy Catch All Column" ma:hidden="true" ma:list="{d3276885-7dfa-4cd0-820a-7be052c89ea5}" ma:internalName="TaxCatchAll" ma:showField="CatchAllData" ma:web="a98d785b-a573-4648-a687-d73070f116c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7d83ab9-40ce-4f6a-9d5b-bb8228ec9b2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Date" ma:index="20" nillable="true" ma:displayName="Date" ma:format="DateOnly" ma:internalName="Date">
      <xsd:simpleType>
        <xsd:restriction base="dms:DateTime"/>
      </xsd:simpleType>
    </xsd:element>
    <xsd:element name="MediaLengthInSeconds" ma:index="21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3" nillable="true" ma:taxonomy="true" ma:internalName="lcf76f155ced4ddcb4097134ff3c332f" ma:taxonomyFieldName="MediaServiceImageTags" ma:displayName="Image Tags" ma:readOnly="false" ma:fieldId="{5cf76f15-5ced-4ddc-b409-7134ff3c332f}" ma:taxonomyMulti="true" ma:sspId="52a3306c-a91f-4216-84a6-267e9c23c60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26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a98d785b-a573-4648-a687-d73070f116ca" xsi:nil="true"/>
    <Date xmlns="e7d83ab9-40ce-4f6a-9d5b-bb8228ec9b2e" xsi:nil="true"/>
    <lcf76f155ced4ddcb4097134ff3c332f xmlns="e7d83ab9-40ce-4f6a-9d5b-bb8228ec9b2e">
      <Terms xmlns="http://schemas.microsoft.com/office/infopath/2007/PartnerControls"/>
    </lcf76f155ced4ddcb4097134ff3c332f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37048FA-FDAB-4EC3-B52C-086E7448C79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98d785b-a573-4648-a687-d73070f116ca"/>
    <ds:schemaRef ds:uri="e7d83ab9-40ce-4f6a-9d5b-bb8228ec9b2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621F114-2E9E-4E7D-B67D-088203617741}">
  <ds:schemaRefs>
    <ds:schemaRef ds:uri="http://schemas.microsoft.com/office/2006/metadata/properties"/>
    <ds:schemaRef ds:uri="http://schemas.microsoft.com/office/infopath/2007/PartnerControls"/>
    <ds:schemaRef ds:uri="a98d785b-a573-4648-a687-d73070f116ca"/>
    <ds:schemaRef ds:uri="e7d83ab9-40ce-4f6a-9d5b-bb8228ec9b2e"/>
  </ds:schemaRefs>
</ds:datastoreItem>
</file>

<file path=customXml/itemProps3.xml><?xml version="1.0" encoding="utf-8"?>
<ds:datastoreItem xmlns:ds="http://schemas.openxmlformats.org/officeDocument/2006/customXml" ds:itemID="{23C129CC-063E-4BB9-BF9D-207E9069BF0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108</TotalTime>
  <Words>521</Words>
  <Application>Microsoft Office PowerPoint</Application>
  <PresentationFormat>Widescreen</PresentationFormat>
  <Paragraphs>124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Calibri</vt:lpstr>
      <vt:lpstr>Calibri Light</vt:lpstr>
      <vt:lpstr>Metropolis</vt:lpstr>
      <vt:lpstr>Wingdings</vt:lpstr>
      <vt:lpstr>Office Theme</vt:lpstr>
      <vt:lpstr>Welcome to the  Phoenix  UserCon</vt:lpstr>
      <vt:lpstr>PowerCLI 101 Getting Started with the Shell</vt:lpstr>
      <vt:lpstr>Justin P. Sider</vt:lpstr>
      <vt:lpstr>Agenda</vt:lpstr>
      <vt:lpstr>Take Aways</vt:lpstr>
      <vt:lpstr>Code Editor (IDE)</vt:lpstr>
      <vt:lpstr>PowerShell Basics</vt:lpstr>
      <vt:lpstr>Installing PowerCLI</vt:lpstr>
      <vt:lpstr>Connect to a vCenter</vt:lpstr>
      <vt:lpstr>Getting Data from vCenter</vt:lpstr>
      <vt:lpstr>PowerShell Things</vt:lpstr>
      <vt:lpstr>Functions &amp; Parameters</vt:lpstr>
      <vt:lpstr>Objects</vt:lpstr>
      <vt:lpstr>The PowerShell Pipeline</vt:lpstr>
      <vt:lpstr>Comment Based Help</vt:lpstr>
      <vt:lpstr>What Just Happened?</vt:lpstr>
      <vt:lpstr>Toggling a VM’s PowerState</vt:lpstr>
      <vt:lpstr>Demo Time</vt:lpstr>
      <vt:lpstr>Resources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Eric McClendon (IG)</dc:creator>
  <cp:lastModifiedBy>jpsider</cp:lastModifiedBy>
  <cp:revision>20</cp:revision>
  <dcterms:created xsi:type="dcterms:W3CDTF">2023-12-15T16:18:32Z</dcterms:created>
  <dcterms:modified xsi:type="dcterms:W3CDTF">2024-09-02T00:53:13Z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0x010100002789192BF4824BBEDA3AC9FCF428B3</vt:lpwstr>
  </property>
</Properties>
</file>